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7"/>
  </p:notesMasterIdLst>
  <p:sldIdLst>
    <p:sldId id="256" r:id="rId2"/>
    <p:sldId id="261" r:id="rId3"/>
    <p:sldId id="263" r:id="rId4"/>
    <p:sldId id="262" r:id="rId5"/>
    <p:sldId id="260" r:id="rId6"/>
    <p:sldId id="257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  <p:sldId id="272" r:id="rId16"/>
    <p:sldId id="273" r:id="rId17"/>
    <p:sldId id="274" r:id="rId18"/>
    <p:sldId id="275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57CD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42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84A6B-7D2D-4260-BA24-569366C27438}" type="datetimeFigureOut">
              <a:rPr lang="ru-RU" smtClean="0"/>
              <a:t>18.05.2016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E3212-602C-48C4-9502-1283C2FB01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913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E3212-602C-48C4-9502-1283C2FB01C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427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FFC884-A464-4ADD-A7E5-4212B91043E0}" type="slidenum">
              <a:rPr lang="en-US"/>
              <a:pPr/>
              <a:t>8</a:t>
            </a:fld>
            <a:endParaRPr lang="en-US"/>
          </a:p>
        </p:txBody>
      </p:sp>
      <p:sp>
        <p:nvSpPr>
          <p:cNvPr id="393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87388"/>
            <a:ext cx="4565650" cy="3425825"/>
          </a:xfrm>
          <a:ln/>
        </p:spPr>
      </p:sp>
      <p:sp>
        <p:nvSpPr>
          <p:cNvPr id="393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920" y="4343400"/>
            <a:ext cx="5028161" cy="4114800"/>
          </a:xfrm>
        </p:spPr>
        <p:txBody>
          <a:bodyPr lIns="89969" tIns="44984" rIns="89969" bIns="44984"/>
          <a:lstStyle/>
          <a:p>
            <a:r>
              <a:rPr lang="en-US"/>
              <a:t>Slide information only.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30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 smtClean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58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C:\Users\Andriy\Desktop\Delhi-2015\Illustrations\logo.pn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011" y="116632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65000"/>
              <a:lumOff val="3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65000"/>
              <a:lumOff val="3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file:///C:\Users\Andriy\Desktop\Hyperopia_CRT\8.9_500_33%20-%20Copy.avi" TargetMode="External"/><Relationship Id="rId1" Type="http://schemas.microsoft.com/office/2007/relationships/media" Target="file:///C:\Users\Andriy\Desktop\Hyperopia_CRT\8.9_500_33%20-%20Copy.avi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640960" cy="4267200"/>
          </a:xfrm>
        </p:spPr>
        <p:txBody>
          <a:bodyPr/>
          <a:lstStyle/>
          <a:p>
            <a:r>
              <a:rPr lang="ru-RU" sz="7200" dirty="0" err="1" smtClean="0"/>
              <a:t>ОртоКератология</a:t>
            </a: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/>
              <a:t> и </a:t>
            </a:r>
            <a:br>
              <a:rPr lang="ru-RU" sz="7200" dirty="0" smtClean="0"/>
            </a:br>
            <a:r>
              <a:rPr lang="ru-RU" sz="7200" dirty="0" smtClean="0"/>
              <a:t>Гиперметропия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Paragon CRT-H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18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#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t="4626" r="943"/>
          <a:stretch>
            <a:fillRect/>
          </a:stretch>
        </p:blipFill>
        <p:spPr bwMode="auto">
          <a:xfrm>
            <a:off x="1134083" y="1468586"/>
            <a:ext cx="6934200" cy="4984750"/>
          </a:xfrm>
          <a:prstGeom prst="rect">
            <a:avLst/>
          </a:prstGeom>
          <a:noFill/>
          <a:ln w="15875">
            <a:solidFill>
              <a:srgbClr val="00B0F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Rectangle 6"/>
          <p:cNvSpPr>
            <a:spLocks noChangeArrowheads="1"/>
          </p:cNvSpPr>
          <p:nvPr/>
        </p:nvSpPr>
        <p:spPr bwMode="auto">
          <a:xfrm>
            <a:off x="1172344" y="5933082"/>
            <a:ext cx="2781139" cy="474482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656391" name="_BE pre OD.wmv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134083" y="3890540"/>
            <a:ext cx="28194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4016"/>
            <a:ext cx="8229600" cy="908720"/>
          </a:xfrm>
        </p:spPr>
        <p:txBody>
          <a:bodyPr/>
          <a:lstStyle/>
          <a:p>
            <a:r>
              <a:rPr lang="ru-RU" dirty="0" smtClean="0"/>
              <a:t>«Классика Жанра»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566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3" fill="hold"/>
                                        <p:tgtEl>
                                          <p:spTgt spid="6563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5639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563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563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639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9317" y="1459844"/>
            <a:ext cx="8766083" cy="4879507"/>
            <a:chOff x="149317" y="1306014"/>
            <a:chExt cx="8766083" cy="4879507"/>
          </a:xfrm>
        </p:grpSpPr>
        <p:pic>
          <p:nvPicPr>
            <p:cNvPr id="30722" name="Picture 2" descr="Myopia 14D Left 10x"/>
            <p:cNvPicPr>
              <a:picLocks noChangeAspect="1" noChangeArrowheads="1"/>
            </p:cNvPicPr>
            <p:nvPr/>
          </p:nvPicPr>
          <p:blipFill rotWithShape="1">
            <a:blip r:embed="rId2" cstate="email">
              <a:lum bright="-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905000" y="1306015"/>
              <a:ext cx="1524000" cy="4879506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3" name="Picture 3" descr="Myopia 14D Center 10x"/>
            <p:cNvPicPr>
              <a:picLocks noChangeAspect="1" noChangeArrowheads="1"/>
            </p:cNvPicPr>
            <p:nvPr/>
          </p:nvPicPr>
          <p:blipFill rotWithShape="1">
            <a:blip r:embed="rId3" cstate="email">
              <a:lum bright="-1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581400" y="1306015"/>
              <a:ext cx="1981200" cy="4859289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4" name="Picture 4" descr="Myopia 14D Right 10x"/>
            <p:cNvPicPr>
              <a:picLocks noChangeAspect="1" noChangeArrowheads="1"/>
            </p:cNvPicPr>
            <p:nvPr/>
          </p:nvPicPr>
          <p:blipFill rotWithShape="1">
            <a:blip r:embed="rId4" cstate="email">
              <a:lum bright="-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715000" y="1306016"/>
              <a:ext cx="1524000" cy="485928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5" name="Picture 5" descr="Myopia 14D Far Left 10x"/>
            <p:cNvPicPr>
              <a:picLocks noChangeAspect="1" noChangeArrowheads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28600" y="1306014"/>
              <a:ext cx="1524000" cy="485929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26" name="Picture 6" descr="Myopia 14D Far Right 10x"/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09"/>
            <a:stretch/>
          </p:blipFill>
          <p:spPr bwMode="auto">
            <a:xfrm>
              <a:off x="7391400" y="1306016"/>
              <a:ext cx="1524000" cy="485928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27" name="Text Box 7"/>
            <p:cNvSpPr txBox="1">
              <a:spLocks noChangeArrowheads="1"/>
            </p:cNvSpPr>
            <p:nvPr/>
          </p:nvSpPr>
          <p:spPr bwMode="auto">
            <a:xfrm>
              <a:off x="3581400" y="3049413"/>
              <a:ext cx="1981200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en-US" altLang="ru-RU" sz="2000" b="1"/>
                <a:t>Central</a:t>
              </a:r>
            </a:p>
            <a:p>
              <a:pPr algn="ctr" eaLnBrk="1" hangingPunct="1"/>
              <a:r>
                <a:rPr lang="en-US" altLang="ru-RU" sz="2000" b="1"/>
                <a:t>Cornea</a:t>
              </a:r>
            </a:p>
          </p:txBody>
        </p:sp>
        <p:sp>
          <p:nvSpPr>
            <p:cNvPr id="30728" name="Text Box 8"/>
            <p:cNvSpPr txBox="1">
              <a:spLocks noChangeArrowheads="1"/>
            </p:cNvSpPr>
            <p:nvPr/>
          </p:nvSpPr>
          <p:spPr bwMode="auto">
            <a:xfrm>
              <a:off x="5715000" y="3109738"/>
              <a:ext cx="1524000" cy="1006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en-US" altLang="ru-RU" sz="2000" b="1"/>
                <a:t>Mid</a:t>
              </a:r>
            </a:p>
            <a:p>
              <a:pPr algn="ctr" eaLnBrk="1" hangingPunct="1"/>
              <a:r>
                <a:rPr lang="en-US" altLang="ru-RU" sz="2000" b="1"/>
                <a:t>Peripheral</a:t>
              </a:r>
            </a:p>
            <a:p>
              <a:pPr algn="ctr" eaLnBrk="1" hangingPunct="1"/>
              <a:endParaRPr lang="en-US" altLang="ru-RU" sz="2000" b="1"/>
            </a:p>
          </p:txBody>
        </p:sp>
        <p:sp>
          <p:nvSpPr>
            <p:cNvPr id="30729" name="Text Box 9"/>
            <p:cNvSpPr txBox="1">
              <a:spLocks noChangeArrowheads="1"/>
            </p:cNvSpPr>
            <p:nvPr/>
          </p:nvSpPr>
          <p:spPr bwMode="auto">
            <a:xfrm>
              <a:off x="7315200" y="3338338"/>
              <a:ext cx="15621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altLang="ru-RU" sz="2000" b="1"/>
                <a:t> Peripheral</a:t>
              </a:r>
            </a:p>
          </p:txBody>
        </p:sp>
        <p:sp>
          <p:nvSpPr>
            <p:cNvPr id="30730" name="Text Box 10"/>
            <p:cNvSpPr txBox="1">
              <a:spLocks noChangeArrowheads="1"/>
            </p:cNvSpPr>
            <p:nvPr/>
          </p:nvSpPr>
          <p:spPr bwMode="auto">
            <a:xfrm>
              <a:off x="1889125" y="3125613"/>
              <a:ext cx="1463675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en-US" altLang="ru-RU" sz="2000" b="1"/>
                <a:t>Mid</a:t>
              </a:r>
            </a:p>
            <a:p>
              <a:pPr algn="ctr" eaLnBrk="1" hangingPunct="1"/>
              <a:r>
                <a:rPr lang="en-US" altLang="ru-RU" sz="2000" b="1"/>
                <a:t>Peripheral</a:t>
              </a:r>
            </a:p>
          </p:txBody>
        </p:sp>
        <p:sp>
          <p:nvSpPr>
            <p:cNvPr id="30731" name="Text Box 11"/>
            <p:cNvSpPr txBox="1">
              <a:spLocks noChangeArrowheads="1"/>
            </p:cNvSpPr>
            <p:nvPr/>
          </p:nvSpPr>
          <p:spPr bwMode="auto">
            <a:xfrm>
              <a:off x="228600" y="3314526"/>
              <a:ext cx="15240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altLang="ru-RU" sz="2000" b="1"/>
                <a:t>Peripheral</a:t>
              </a:r>
            </a:p>
          </p:txBody>
        </p:sp>
        <p:pic>
          <p:nvPicPr>
            <p:cNvPr id="30732" name="Picture 12" descr="IMG0006"/>
            <p:cNvPicPr>
              <a:picLocks noChangeAspect="1" noChangeArrowheads="1"/>
            </p:cNvPicPr>
            <p:nvPr/>
          </p:nvPicPr>
          <p:blipFill>
            <a:blip r:embed="rId7" cstate="email">
              <a:lum bright="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317" y="4509121"/>
              <a:ext cx="4572000" cy="1676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33" name="Picture 13" descr="IMG0006"/>
            <p:cNvPicPr>
              <a:picLocks noChangeAspect="1" noChangeArrowheads="1"/>
            </p:cNvPicPr>
            <p:nvPr/>
          </p:nvPicPr>
          <p:blipFill>
            <a:blip r:embed="rId8" cstate="email">
              <a:lum bright="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509120"/>
              <a:ext cx="4343400" cy="1676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34" name="Line 14"/>
            <p:cNvSpPr>
              <a:spLocks noChangeShapeType="1"/>
            </p:cNvSpPr>
            <p:nvPr/>
          </p:nvSpPr>
          <p:spPr bwMode="auto">
            <a:xfrm flipV="1">
              <a:off x="2514600" y="2348880"/>
              <a:ext cx="0" cy="2592288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35" name="Line 15"/>
            <p:cNvSpPr>
              <a:spLocks noChangeShapeType="1"/>
            </p:cNvSpPr>
            <p:nvPr/>
          </p:nvSpPr>
          <p:spPr bwMode="auto">
            <a:xfrm flipV="1">
              <a:off x="6553200" y="2348880"/>
              <a:ext cx="0" cy="259080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4016"/>
            <a:ext cx="8229600" cy="836712"/>
          </a:xfrm>
        </p:spPr>
        <p:txBody>
          <a:bodyPr/>
          <a:lstStyle/>
          <a:p>
            <a:r>
              <a:rPr lang="ru-RU" dirty="0" smtClean="0"/>
              <a:t>Миопия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64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3" t="33333" r="53770" b="36459"/>
          <a:stretch>
            <a:fillRect/>
          </a:stretch>
        </p:blipFill>
        <p:spPr bwMode="auto">
          <a:xfrm>
            <a:off x="467544" y="1790244"/>
            <a:ext cx="4032448" cy="3668979"/>
          </a:xfrm>
          <a:prstGeom prst="rect">
            <a:avLst/>
          </a:prstGeom>
          <a:noFill/>
          <a:ln w="28575">
            <a:solidFill>
              <a:srgbClr val="9A57CD"/>
            </a:solidFill>
            <a:miter lim="800000"/>
            <a:headEnd/>
            <a:tailEnd/>
          </a:ln>
          <a:effectLst>
            <a:outerShdw blurRad="1397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484" name="Picture 4" descr="slide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024" y="1484784"/>
            <a:ext cx="3733800" cy="2139950"/>
          </a:xfrm>
          <a:prstGeom prst="rect">
            <a:avLst/>
          </a:prstGeom>
          <a:noFill/>
          <a:ln>
            <a:noFill/>
          </a:ln>
          <a:effectLst>
            <a:outerShdw blurRad="1397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slide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024" y="3933056"/>
            <a:ext cx="3733800" cy="2139950"/>
          </a:xfrm>
          <a:prstGeom prst="rect">
            <a:avLst/>
          </a:prstGeom>
          <a:noFill/>
          <a:ln>
            <a:noFill/>
          </a:ln>
          <a:effectLst>
            <a:outerShdw blurRad="1397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4016"/>
            <a:ext cx="8229600" cy="836712"/>
          </a:xfrm>
        </p:spPr>
        <p:txBody>
          <a:bodyPr/>
          <a:lstStyle/>
          <a:p>
            <a:r>
              <a:rPr lang="ru-RU" dirty="0" smtClean="0"/>
              <a:t>Миопия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249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7490" name="Rectangle 2"/>
          <p:cNvSpPr>
            <a:spLocks noChangeArrowheads="1"/>
          </p:cNvSpPr>
          <p:nvPr/>
        </p:nvSpPr>
        <p:spPr bwMode="auto">
          <a:xfrm>
            <a:off x="295274" y="548680"/>
            <a:ext cx="8669213" cy="6120680"/>
          </a:xfrm>
          <a:prstGeom prst="rect">
            <a:avLst/>
          </a:prstGeom>
          <a:solidFill>
            <a:srgbClr val="40788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287491" name="Rectangle 3"/>
          <p:cNvSpPr>
            <a:spLocks noGrp="1" noChangeArrowheads="1"/>
          </p:cNvSpPr>
          <p:nvPr>
            <p:ph type="title"/>
          </p:nvPr>
        </p:nvSpPr>
        <p:spPr>
          <a:xfrm>
            <a:off x="677863" y="404665"/>
            <a:ext cx="7772400" cy="720080"/>
          </a:xfrm>
        </p:spPr>
        <p:txBody>
          <a:bodyPr/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Где «Центральный Остров»</a:t>
            </a: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?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4287493" name="Picture 5" descr="hmp_tp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4663" y="1893888"/>
            <a:ext cx="2151062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87494" name="Picture 6" descr="hmp_tp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7525" y="4321175"/>
            <a:ext cx="2063750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87495" name="Picture 7" descr="CentralIsland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3691" t="1114" r="3691" b="7561"/>
          <a:stretch>
            <a:fillRect/>
          </a:stretch>
        </p:blipFill>
        <p:spPr bwMode="auto">
          <a:xfrm>
            <a:off x="5368925" y="4300538"/>
            <a:ext cx="2039938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87496" name="Picture 8" descr="DecenterdNasalReversible"/>
          <p:cNvPicPr>
            <a:picLocks noChangeAspect="1" noChangeArrowheads="1"/>
          </p:cNvPicPr>
          <p:nvPr/>
        </p:nvPicPr>
        <p:blipFill>
          <a:blip r:embed="rId5" cstate="print"/>
          <a:srcRect l="59390" t="17215" r="18604" b="53070"/>
          <a:stretch>
            <a:fillRect/>
          </a:stretch>
        </p:blipFill>
        <p:spPr bwMode="auto">
          <a:xfrm>
            <a:off x="5364163" y="1831975"/>
            <a:ext cx="2024062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87497" name="Text Box 9"/>
          <p:cNvSpPr txBox="1">
            <a:spLocks noChangeArrowheads="1"/>
          </p:cNvSpPr>
          <p:nvPr/>
        </p:nvSpPr>
        <p:spPr bwMode="auto">
          <a:xfrm>
            <a:off x="1108075" y="2505075"/>
            <a:ext cx="56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A.</a:t>
            </a:r>
          </a:p>
        </p:txBody>
      </p:sp>
      <p:sp>
        <p:nvSpPr>
          <p:cNvPr id="4287498" name="Text Box 10"/>
          <p:cNvSpPr txBox="1">
            <a:spLocks noChangeArrowheads="1"/>
          </p:cNvSpPr>
          <p:nvPr/>
        </p:nvSpPr>
        <p:spPr bwMode="auto">
          <a:xfrm>
            <a:off x="4740275" y="2562225"/>
            <a:ext cx="56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B.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287499" name="Text Box 11"/>
          <p:cNvSpPr txBox="1">
            <a:spLocks noChangeArrowheads="1"/>
          </p:cNvSpPr>
          <p:nvPr/>
        </p:nvSpPr>
        <p:spPr bwMode="auto">
          <a:xfrm>
            <a:off x="1098550" y="4913313"/>
            <a:ext cx="590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C.</a:t>
            </a:r>
          </a:p>
        </p:txBody>
      </p:sp>
      <p:sp>
        <p:nvSpPr>
          <p:cNvPr id="4287500" name="Text Box 12"/>
          <p:cNvSpPr txBox="1">
            <a:spLocks noChangeArrowheads="1"/>
          </p:cNvSpPr>
          <p:nvPr/>
        </p:nvSpPr>
        <p:spPr bwMode="auto">
          <a:xfrm>
            <a:off x="4773613" y="4944269"/>
            <a:ext cx="590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D.</a:t>
            </a:r>
          </a:p>
        </p:txBody>
      </p:sp>
      <p:sp>
        <p:nvSpPr>
          <p:cNvPr id="4287501" name="Text Box 13"/>
          <p:cNvSpPr txBox="1">
            <a:spLocks noChangeArrowheads="1"/>
          </p:cNvSpPr>
          <p:nvPr/>
        </p:nvSpPr>
        <p:spPr bwMode="auto">
          <a:xfrm>
            <a:off x="293688" y="6208713"/>
            <a:ext cx="1392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Question #20</a:t>
            </a:r>
          </a:p>
        </p:txBody>
      </p:sp>
    </p:spTree>
    <p:extLst>
      <p:ext uri="{BB962C8B-B14F-4D97-AF65-F5344CB8AC3E}">
        <p14:creationId xmlns:p14="http://schemas.microsoft.com/office/powerpoint/2010/main" val="333929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2616"/>
            <a:ext cx="8229600" cy="1600200"/>
          </a:xfrm>
        </p:spPr>
        <p:txBody>
          <a:bodyPr/>
          <a:lstStyle/>
          <a:p>
            <a:r>
              <a:rPr lang="ru-RU" dirty="0" smtClean="0"/>
              <a:t>«</a:t>
            </a:r>
            <a:r>
              <a:rPr lang="ru-RU" sz="4000" dirty="0" smtClean="0"/>
              <a:t>Центральный Остров» = Увеличение Крутизны Роговицы</a:t>
            </a:r>
            <a:endParaRPr lang="ru-RU" sz="4000" dirty="0"/>
          </a:p>
        </p:txBody>
      </p:sp>
      <p:pic>
        <p:nvPicPr>
          <p:cNvPr id="5" name="Picture 6" descr="CentralIsland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12000"/>
          </a:blip>
          <a:srcRect l="3687" t="1134" r="3687" b="7655"/>
          <a:stretch>
            <a:fillRect/>
          </a:stretch>
        </p:blipFill>
        <p:spPr bwMode="auto">
          <a:xfrm>
            <a:off x="4932040" y="1988840"/>
            <a:ext cx="3875629" cy="3816424"/>
          </a:xfrm>
          <a:prstGeom prst="ellipse">
            <a:avLst/>
          </a:prstGeom>
          <a:solidFill>
            <a:schemeClr val="bg1"/>
          </a:solidFill>
          <a:ln w="1270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17" descr="CeteredTreat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lum bright="-6000"/>
          </a:blip>
          <a:srcRect l="36977" t="17441" r="11314" b="13870"/>
          <a:stretch>
            <a:fillRect/>
          </a:stretch>
        </p:blipFill>
        <p:spPr bwMode="auto">
          <a:xfrm>
            <a:off x="683568" y="1988840"/>
            <a:ext cx="4041775" cy="3826440"/>
          </a:xfrm>
          <a:prstGeom prst="ellipse">
            <a:avLst/>
          </a:prstGeom>
          <a:noFill/>
          <a:ln w="12700">
            <a:solidFill>
              <a:srgbClr val="00B05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968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44" t="33333" r="25739" b="36459"/>
          <a:stretch>
            <a:fillRect/>
          </a:stretch>
        </p:blipFill>
        <p:spPr bwMode="auto">
          <a:xfrm>
            <a:off x="395536" y="2276872"/>
            <a:ext cx="3951536" cy="3600400"/>
          </a:xfrm>
          <a:prstGeom prst="rect">
            <a:avLst/>
          </a:prstGeom>
          <a:noFill/>
          <a:ln w="28575">
            <a:solidFill>
              <a:srgbClr val="9A57CD"/>
            </a:solidFill>
            <a:miter lim="800000"/>
            <a:headEnd/>
            <a:tailEnd/>
          </a:ln>
          <a:effectLst>
            <a:outerShdw blurRad="1016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3557" name="Picture 5" descr="slide5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3733800" cy="2132013"/>
          </a:xfrm>
          <a:prstGeom prst="rect">
            <a:avLst/>
          </a:prstGeom>
          <a:noFill/>
          <a:ln>
            <a:noFill/>
          </a:ln>
          <a:effectLst>
            <a:outerShdw blurRad="1016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slide7"/>
          <p:cNvPicPr>
            <a:picLocks noChangeAspect="1" noChangeArrowheads="1"/>
          </p:cNvPicPr>
          <p:nvPr/>
        </p:nvPicPr>
        <p:blipFill>
          <a:blip r:embed="rId4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194" y="4466927"/>
            <a:ext cx="3733800" cy="2130425"/>
          </a:xfrm>
          <a:prstGeom prst="rect">
            <a:avLst/>
          </a:prstGeom>
          <a:noFill/>
          <a:ln>
            <a:noFill/>
          </a:ln>
          <a:effectLst>
            <a:outerShdw blurRad="1016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008112"/>
          </a:xfrm>
        </p:spPr>
        <p:txBody>
          <a:bodyPr/>
          <a:lstStyle/>
          <a:p>
            <a:r>
              <a:rPr lang="ru-RU" dirty="0" smtClean="0"/>
              <a:t>Гиперметропия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883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62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3212976"/>
            <a:ext cx="3810000" cy="2000250"/>
          </a:xfrm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n-US" sz="2000" dirty="0"/>
              <a:t>Optic Zone 6 mm (fixed) </a:t>
            </a:r>
          </a:p>
          <a:p>
            <a:pPr>
              <a:buFontTx/>
              <a:buNone/>
            </a:pPr>
            <a:r>
              <a:rPr lang="en-US" sz="2000" dirty="0"/>
              <a:t>Return Zone 1mm (fixed)</a:t>
            </a:r>
          </a:p>
          <a:p>
            <a:pPr>
              <a:buFontTx/>
              <a:buNone/>
            </a:pPr>
            <a:r>
              <a:rPr lang="en-US" sz="2000" dirty="0"/>
              <a:t>Landing Zone</a:t>
            </a:r>
          </a:p>
          <a:p>
            <a:pPr>
              <a:buFontTx/>
              <a:buNone/>
            </a:pPr>
            <a:r>
              <a:rPr lang="en-US" sz="2000" dirty="0"/>
              <a:t>Posterior Edge Ellipse (fixed)</a:t>
            </a:r>
          </a:p>
          <a:p>
            <a:pPr>
              <a:buFontTx/>
              <a:buNone/>
            </a:pPr>
            <a:r>
              <a:rPr lang="en-US" sz="2000" dirty="0"/>
              <a:t>Overall Diameter (OAD)</a:t>
            </a:r>
          </a:p>
        </p:txBody>
      </p:sp>
      <p:grpSp>
        <p:nvGrpSpPr>
          <p:cNvPr id="3936281" name="Group 25"/>
          <p:cNvGrpSpPr>
            <a:grpSpLocks/>
          </p:cNvGrpSpPr>
          <p:nvPr/>
        </p:nvGrpSpPr>
        <p:grpSpPr bwMode="auto">
          <a:xfrm>
            <a:off x="2677170" y="2466677"/>
            <a:ext cx="5783262" cy="4130675"/>
            <a:chOff x="1305" y="1514"/>
            <a:chExt cx="3643" cy="2602"/>
          </a:xfrm>
        </p:grpSpPr>
        <p:sp>
          <p:nvSpPr>
            <p:cNvPr id="3936258" name="AutoShape 2"/>
            <p:cNvSpPr>
              <a:spLocks noChangeArrowheads="1"/>
            </p:cNvSpPr>
            <p:nvPr/>
          </p:nvSpPr>
          <p:spPr bwMode="auto">
            <a:xfrm>
              <a:off x="2445" y="1514"/>
              <a:ext cx="2394" cy="2402"/>
            </a:xfrm>
            <a:custGeom>
              <a:avLst/>
              <a:gdLst>
                <a:gd name="G0" fmla="+- 807 0 0"/>
                <a:gd name="G1" fmla="+- 21600 0 807"/>
                <a:gd name="G2" fmla="+- 21600 0 807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807" y="10800"/>
                  </a:moveTo>
                  <a:cubicBezTo>
                    <a:pt x="807" y="16319"/>
                    <a:pt x="5281" y="20793"/>
                    <a:pt x="10800" y="20793"/>
                  </a:cubicBezTo>
                  <a:cubicBezTo>
                    <a:pt x="16319" y="20793"/>
                    <a:pt x="20793" y="16319"/>
                    <a:pt x="20793" y="10800"/>
                  </a:cubicBezTo>
                  <a:cubicBezTo>
                    <a:pt x="20793" y="5281"/>
                    <a:pt x="16319" y="807"/>
                    <a:pt x="10800" y="807"/>
                  </a:cubicBezTo>
                  <a:cubicBezTo>
                    <a:pt x="5281" y="807"/>
                    <a:pt x="807" y="5281"/>
                    <a:pt x="807" y="10800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36262" name="AutoShape 6"/>
            <p:cNvSpPr>
              <a:spLocks noChangeArrowheads="1"/>
            </p:cNvSpPr>
            <p:nvPr/>
          </p:nvSpPr>
          <p:spPr bwMode="auto">
            <a:xfrm>
              <a:off x="2479" y="1528"/>
              <a:ext cx="2342" cy="2364"/>
            </a:xfrm>
            <a:custGeom>
              <a:avLst/>
              <a:gdLst>
                <a:gd name="G0" fmla="+- 1710 0 0"/>
                <a:gd name="G1" fmla="+- 21600 0 1710"/>
                <a:gd name="G2" fmla="+- 21600 0 171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10" y="10800"/>
                  </a:moveTo>
                  <a:cubicBezTo>
                    <a:pt x="1710" y="15820"/>
                    <a:pt x="5780" y="19890"/>
                    <a:pt x="10800" y="19890"/>
                  </a:cubicBezTo>
                  <a:cubicBezTo>
                    <a:pt x="15820" y="19890"/>
                    <a:pt x="19890" y="15820"/>
                    <a:pt x="19890" y="10800"/>
                  </a:cubicBezTo>
                  <a:cubicBezTo>
                    <a:pt x="19890" y="5780"/>
                    <a:pt x="15820" y="1710"/>
                    <a:pt x="10800" y="1710"/>
                  </a:cubicBezTo>
                  <a:cubicBezTo>
                    <a:pt x="5780" y="1710"/>
                    <a:pt x="1710" y="5780"/>
                    <a:pt x="1710" y="10800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36263" name="Oval 7"/>
            <p:cNvSpPr>
              <a:spLocks noChangeArrowheads="1"/>
            </p:cNvSpPr>
            <p:nvPr/>
          </p:nvSpPr>
          <p:spPr bwMode="auto">
            <a:xfrm>
              <a:off x="2812" y="1890"/>
              <a:ext cx="1686" cy="1705"/>
            </a:xfrm>
            <a:prstGeom prst="ellipse">
              <a:avLst/>
            </a:prstGeom>
            <a:solidFill>
              <a:srgbClr val="DDDDD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36264" name="Line 8"/>
            <p:cNvSpPr>
              <a:spLocks noChangeShapeType="1"/>
            </p:cNvSpPr>
            <p:nvPr/>
          </p:nvSpPr>
          <p:spPr bwMode="auto">
            <a:xfrm>
              <a:off x="2041" y="3090"/>
              <a:ext cx="41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36265" name="Text Box 9"/>
            <p:cNvSpPr txBox="1">
              <a:spLocks noChangeArrowheads="1"/>
            </p:cNvSpPr>
            <p:nvPr/>
          </p:nvSpPr>
          <p:spPr bwMode="auto">
            <a:xfrm>
              <a:off x="2879" y="2579"/>
              <a:ext cx="151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algn="ctr" rotWithShape="0">
                <a:schemeClr val="bg1"/>
              </a:outerShdw>
            </a:effec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rial" charset="0"/>
                </a:rPr>
                <a:t>Treatment curve</a:t>
              </a:r>
            </a:p>
          </p:txBody>
        </p:sp>
        <p:sp>
          <p:nvSpPr>
            <p:cNvPr id="3936266" name="AutoShape 10"/>
            <p:cNvSpPr>
              <a:spLocks noChangeArrowheads="1"/>
            </p:cNvSpPr>
            <p:nvPr/>
          </p:nvSpPr>
          <p:spPr bwMode="auto">
            <a:xfrm>
              <a:off x="2636" y="1700"/>
              <a:ext cx="2017" cy="2064"/>
            </a:xfrm>
            <a:custGeom>
              <a:avLst/>
              <a:gdLst>
                <a:gd name="G0" fmla="+- 1970 0 0"/>
                <a:gd name="G1" fmla="+- 21600 0 1970"/>
                <a:gd name="G2" fmla="+- 21600 0 197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970" y="10800"/>
                  </a:moveTo>
                  <a:cubicBezTo>
                    <a:pt x="1970" y="15677"/>
                    <a:pt x="5923" y="19630"/>
                    <a:pt x="10800" y="19630"/>
                  </a:cubicBezTo>
                  <a:cubicBezTo>
                    <a:pt x="15677" y="19630"/>
                    <a:pt x="19630" y="15677"/>
                    <a:pt x="19630" y="10800"/>
                  </a:cubicBezTo>
                  <a:cubicBezTo>
                    <a:pt x="19630" y="5923"/>
                    <a:pt x="15677" y="1970"/>
                    <a:pt x="10800" y="1970"/>
                  </a:cubicBezTo>
                  <a:cubicBezTo>
                    <a:pt x="5923" y="1970"/>
                    <a:pt x="1970" y="5923"/>
                    <a:pt x="1970" y="10800"/>
                  </a:cubicBezTo>
                  <a:close/>
                </a:path>
              </a:pathLst>
            </a:custGeom>
            <a:solidFill>
              <a:srgbClr val="0066FF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>
                <a:solidFill>
                  <a:srgbClr val="CCCC00"/>
                </a:solidFill>
                <a:latin typeface="Arial" charset="0"/>
              </a:endParaRPr>
            </a:p>
          </p:txBody>
        </p:sp>
        <p:sp>
          <p:nvSpPr>
            <p:cNvPr id="3936267" name="Line 11"/>
            <p:cNvSpPr>
              <a:spLocks noChangeShapeType="1"/>
            </p:cNvSpPr>
            <p:nvPr/>
          </p:nvSpPr>
          <p:spPr bwMode="auto">
            <a:xfrm flipV="1">
              <a:off x="2147" y="2408"/>
              <a:ext cx="62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36268" name="Line 12"/>
            <p:cNvSpPr>
              <a:spLocks noChangeShapeType="1"/>
            </p:cNvSpPr>
            <p:nvPr/>
          </p:nvSpPr>
          <p:spPr bwMode="auto">
            <a:xfrm flipV="1">
              <a:off x="2336" y="2858"/>
              <a:ext cx="116" cy="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36269" name="Line 13"/>
            <p:cNvSpPr>
              <a:spLocks noChangeShapeType="1"/>
            </p:cNvSpPr>
            <p:nvPr/>
          </p:nvSpPr>
          <p:spPr bwMode="auto">
            <a:xfrm flipV="1">
              <a:off x="1305" y="2634"/>
              <a:ext cx="12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936270" name="Group 14"/>
            <p:cNvGrpSpPr>
              <a:grpSpLocks/>
            </p:cNvGrpSpPr>
            <p:nvPr/>
          </p:nvGrpSpPr>
          <p:grpSpPr bwMode="auto">
            <a:xfrm>
              <a:off x="2388" y="3516"/>
              <a:ext cx="2560" cy="600"/>
              <a:chOff x="2864" y="3368"/>
              <a:chExt cx="2560" cy="600"/>
            </a:xfrm>
          </p:grpSpPr>
          <p:grpSp>
            <p:nvGrpSpPr>
              <p:cNvPr id="3936271" name="Group 15"/>
              <p:cNvGrpSpPr>
                <a:grpSpLocks/>
              </p:cNvGrpSpPr>
              <p:nvPr/>
            </p:nvGrpSpPr>
            <p:grpSpPr bwMode="auto">
              <a:xfrm>
                <a:off x="2867" y="3505"/>
                <a:ext cx="2541" cy="410"/>
                <a:chOff x="2883" y="3913"/>
                <a:chExt cx="2541" cy="410"/>
              </a:xfrm>
            </p:grpSpPr>
            <p:sp>
              <p:nvSpPr>
                <p:cNvPr id="3936272" name="Line 16"/>
                <p:cNvSpPr>
                  <a:spLocks noChangeShapeType="1"/>
                </p:cNvSpPr>
                <p:nvPr/>
              </p:nvSpPr>
              <p:spPr bwMode="auto">
                <a:xfrm>
                  <a:off x="2883" y="4096"/>
                  <a:ext cx="254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36273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3803" y="3913"/>
                  <a:ext cx="746" cy="410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pPr algn="ctr"/>
                  <a:r>
                    <a:rPr lang="en-US" sz="3600">
                      <a:latin typeface="Arial" charset="0"/>
                    </a:rPr>
                    <a:t>OAD</a:t>
                  </a:r>
                </a:p>
              </p:txBody>
            </p:sp>
          </p:grpSp>
          <p:sp>
            <p:nvSpPr>
              <p:cNvPr id="3936274" name="Line 18"/>
              <p:cNvSpPr>
                <a:spLocks noChangeShapeType="1"/>
              </p:cNvSpPr>
              <p:nvPr/>
            </p:nvSpPr>
            <p:spPr bwMode="auto">
              <a:xfrm>
                <a:off x="5424" y="3368"/>
                <a:ext cx="0" cy="56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36275" name="Line 19"/>
              <p:cNvSpPr>
                <a:spLocks noChangeShapeType="1"/>
              </p:cNvSpPr>
              <p:nvPr/>
            </p:nvSpPr>
            <p:spPr bwMode="auto">
              <a:xfrm>
                <a:off x="2864" y="3408"/>
                <a:ext cx="0" cy="56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936276" name="Line 20"/>
            <p:cNvSpPr>
              <a:spLocks noChangeShapeType="1"/>
            </p:cNvSpPr>
            <p:nvPr/>
          </p:nvSpPr>
          <p:spPr bwMode="auto">
            <a:xfrm>
              <a:off x="2085" y="2169"/>
              <a:ext cx="14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205880"/>
            <a:ext cx="4884068" cy="1143000"/>
          </a:xfrm>
        </p:spPr>
        <p:txBody>
          <a:bodyPr/>
          <a:lstStyle/>
          <a:p>
            <a:r>
              <a:rPr lang="en-US" sz="4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Paragon CRT</a:t>
            </a:r>
            <a:r>
              <a:rPr lang="ru-RU" sz="4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</a:t>
            </a:r>
            <a:r>
              <a:rPr lang="en-US" sz="4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</a:t>
            </a:r>
            <a:br>
              <a:rPr lang="en-US" sz="44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en-US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with HDS</a:t>
            </a:r>
            <a:r>
              <a:rPr lang="en-US" sz="2400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®</a:t>
            </a:r>
            <a:r>
              <a:rPr lang="en-US" sz="2400" i="1" baseline="9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sz="2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Technology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500" y="152400"/>
            <a:ext cx="2381250" cy="21844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13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«Дьявол в Деталях»</a:t>
            </a:r>
            <a:br>
              <a:rPr lang="ru-RU" sz="3200" dirty="0" smtClean="0"/>
            </a:br>
            <a:r>
              <a:rPr lang="ru-RU" sz="3200" dirty="0" smtClean="0"/>
              <a:t>в данном случае – форма Лечебной Зоны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95536" y="5373216"/>
            <a:ext cx="8382704" cy="9692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Andriy\Desktop\Hyperopia_CRT\H-CRT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95796"/>
            <a:ext cx="8625298" cy="2917380"/>
          </a:xfrm>
          <a:prstGeom prst="rect">
            <a:avLst/>
          </a:prstGeom>
          <a:noFill/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0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" t="1065" b="1336"/>
          <a:stretch/>
        </p:blipFill>
        <p:spPr bwMode="auto">
          <a:xfrm>
            <a:off x="611560" y="764704"/>
            <a:ext cx="7786528" cy="56284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63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4104456" cy="1600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3200" dirty="0" smtClean="0"/>
              <a:t>«Сложные Взаимоотношения»</a:t>
            </a:r>
            <a:endParaRPr lang="ru-RU" sz="3200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656517" cy="429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Andriy\Desktop\Hyperopia_CRT\Р-СКЕ-2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5904656" cy="4105151"/>
          </a:xfrm>
          <a:prstGeom prst="rect">
            <a:avLst/>
          </a:prstGeom>
          <a:noFill/>
          <a:ln>
            <a:solidFill>
              <a:srgbClr val="9A57CD"/>
            </a:soli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46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60648"/>
            <a:ext cx="8229600" cy="1600200"/>
          </a:xfrm>
        </p:spPr>
        <p:txBody>
          <a:bodyPr/>
          <a:lstStyle/>
          <a:p>
            <a:r>
              <a:rPr lang="ru-RU" sz="4000" dirty="0" smtClean="0"/>
              <a:t>Как и в </a:t>
            </a:r>
            <a:r>
              <a:rPr lang="en-US" sz="4000" dirty="0" smtClean="0"/>
              <a:t>CRT-M, </a:t>
            </a:r>
            <a:r>
              <a:rPr lang="ru-RU" sz="4000" dirty="0" smtClean="0"/>
              <a:t>в линзе </a:t>
            </a:r>
            <a:r>
              <a:rPr lang="en-US" sz="4000" dirty="0" smtClean="0"/>
              <a:t>CRT-H </a:t>
            </a:r>
            <a:r>
              <a:rPr lang="ru-RU" sz="4000" dirty="0" smtClean="0"/>
              <a:t>опорная зона – Сегмент Конуса</a:t>
            </a:r>
            <a:endParaRPr lang="ru-RU" sz="4000" dirty="0"/>
          </a:p>
        </p:txBody>
      </p:sp>
      <p:pic>
        <p:nvPicPr>
          <p:cNvPr id="5122" name="Picture 2" descr="C:\Users\Andriy\Desktop\Hyperopia_CRT\H-CRT-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29" y="2193853"/>
            <a:ext cx="7560840" cy="4331491"/>
          </a:xfrm>
          <a:prstGeom prst="rect">
            <a:avLst/>
          </a:prstGeom>
          <a:noFill/>
          <a:ln>
            <a:solidFill>
              <a:srgbClr val="9A57C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55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283965"/>
            <a:ext cx="7772400" cy="2505075"/>
          </a:xfrm>
        </p:spPr>
        <p:txBody>
          <a:bodyPr/>
          <a:lstStyle/>
          <a:p>
            <a:r>
              <a:rPr lang="ru-RU" dirty="0" smtClean="0"/>
              <a:t>Расчет Линз </a:t>
            </a:r>
            <a:r>
              <a:rPr lang="en-US" dirty="0" smtClean="0"/>
              <a:t>CRT-H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1" t="3007" r="11254" b="3125"/>
          <a:stretch/>
        </p:blipFill>
        <p:spPr bwMode="auto">
          <a:xfrm>
            <a:off x="3247139" y="548680"/>
            <a:ext cx="2332973" cy="1828349"/>
          </a:xfrm>
          <a:prstGeom prst="rect">
            <a:avLst/>
          </a:prstGeom>
          <a:noFill/>
          <a:ln w="15875">
            <a:solidFill>
              <a:srgbClr val="FF0000"/>
            </a:solidFill>
            <a:miter lim="800000"/>
            <a:headEnd/>
            <a:tailEnd/>
          </a:ln>
          <a:effectLst>
            <a:outerShdw blurRad="101600" dist="1143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72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 </a:t>
            </a:r>
            <a:r>
              <a:rPr lang="ru-RU" dirty="0" smtClean="0"/>
              <a:t>этап: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4800" dirty="0" smtClean="0"/>
              <a:t>Базовая Кривизна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705672" y="1268760"/>
            <a:ext cx="4330824" cy="4925144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/>
              <a:t>Расчет Базовой Кривизны:</a:t>
            </a:r>
          </a:p>
          <a:p>
            <a:r>
              <a:rPr lang="ru-RU" dirty="0"/>
              <a:t> Плоский Меридиан Роговицы (К1) (в </a:t>
            </a:r>
            <a:r>
              <a:rPr lang="en-US" dirty="0"/>
              <a:t>D</a:t>
            </a:r>
            <a:r>
              <a:rPr lang="ru-RU" dirty="0" smtClean="0"/>
              <a:t>) </a:t>
            </a:r>
            <a:endParaRPr lang="en-US" dirty="0" smtClean="0"/>
          </a:p>
          <a:p>
            <a:r>
              <a:rPr lang="ru-RU" dirty="0" smtClean="0"/>
              <a:t>+ </a:t>
            </a:r>
            <a:r>
              <a:rPr lang="ru-RU" dirty="0"/>
              <a:t>0.5</a:t>
            </a:r>
            <a:r>
              <a:rPr lang="en-US" dirty="0"/>
              <a:t>D</a:t>
            </a:r>
            <a:r>
              <a:rPr lang="ru-RU" dirty="0"/>
              <a:t> </a:t>
            </a:r>
            <a:endParaRPr lang="en-US" dirty="0" smtClean="0"/>
          </a:p>
          <a:p>
            <a:r>
              <a:rPr lang="ru-RU" dirty="0" smtClean="0"/>
              <a:t>+ </a:t>
            </a:r>
            <a:r>
              <a:rPr lang="ru-RU" dirty="0"/>
              <a:t>Необходимая Коррекция (в </a:t>
            </a:r>
            <a:r>
              <a:rPr lang="en-US" dirty="0"/>
              <a:t>D</a:t>
            </a:r>
            <a:r>
              <a:rPr lang="ru-RU" dirty="0" smtClean="0"/>
              <a:t>) </a:t>
            </a:r>
            <a:endParaRPr lang="en-US" dirty="0" smtClean="0"/>
          </a:p>
          <a:p>
            <a:r>
              <a:rPr lang="ru-RU" dirty="0" smtClean="0"/>
              <a:t>– </a:t>
            </a:r>
            <a:r>
              <a:rPr lang="ru-RU" dirty="0"/>
              <a:t>переводим в мм</a:t>
            </a:r>
            <a:r>
              <a:rPr lang="ru-RU" dirty="0" smtClean="0"/>
              <a:t>.</a:t>
            </a:r>
            <a:endParaRPr lang="en-US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23528" y="2204864"/>
            <a:ext cx="4278248" cy="1756792"/>
          </a:xfrm>
        </p:spPr>
        <p:txBody>
          <a:bodyPr/>
          <a:lstStyle/>
          <a:p>
            <a:endParaRPr lang="en-US" dirty="0" smtClean="0"/>
          </a:p>
          <a:p>
            <a:r>
              <a:rPr lang="ru-RU" i="1" u="sng" dirty="0" smtClean="0"/>
              <a:t>Базовая Кривизна – РАСЧЕТНАЯ ВЕЛИЧИНА!</a:t>
            </a:r>
            <a:endParaRPr lang="ru-RU" i="1" u="sng" dirty="0"/>
          </a:p>
        </p:txBody>
      </p:sp>
      <p:sp>
        <p:nvSpPr>
          <p:cNvPr id="5" name="Объект 3"/>
          <p:cNvSpPr txBox="1">
            <a:spLocks/>
          </p:cNvSpPr>
          <p:nvPr/>
        </p:nvSpPr>
        <p:spPr>
          <a:xfrm>
            <a:off x="539552" y="4725144"/>
            <a:ext cx="8496944" cy="14687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 smtClean="0"/>
          </a:p>
          <a:p>
            <a:r>
              <a:rPr lang="ru-RU" dirty="0" smtClean="0"/>
              <a:t>Пример</a:t>
            </a:r>
            <a:r>
              <a:rPr lang="ru-RU" dirty="0"/>
              <a:t>: </a:t>
            </a:r>
            <a:endParaRPr lang="en-US" dirty="0" smtClean="0"/>
          </a:p>
          <a:p>
            <a:r>
              <a:rPr lang="ru-RU" dirty="0" smtClean="0"/>
              <a:t>К1 </a:t>
            </a:r>
            <a:r>
              <a:rPr lang="ru-RU" dirty="0"/>
              <a:t>= 42.00D + 0.5D + 2.00D (коррекция) = 44.5D = 7.60mm.</a:t>
            </a:r>
          </a:p>
        </p:txBody>
      </p:sp>
      <p:sp>
        <p:nvSpPr>
          <p:cNvPr id="6" name="Кольцо 5"/>
          <p:cNvSpPr/>
          <p:nvPr/>
        </p:nvSpPr>
        <p:spPr>
          <a:xfrm>
            <a:off x="7452320" y="5301208"/>
            <a:ext cx="1584176" cy="936104"/>
          </a:xfrm>
          <a:prstGeom prst="donut">
            <a:avLst>
              <a:gd name="adj" fmla="val 6141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40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 </a:t>
            </a:r>
            <a:r>
              <a:rPr lang="ru-RU" dirty="0" smtClean="0"/>
              <a:t>этап: </a:t>
            </a:r>
            <a:br>
              <a:rPr lang="ru-RU" dirty="0" smtClean="0"/>
            </a:br>
            <a:r>
              <a:rPr lang="ru-RU" sz="4400" dirty="0" smtClean="0"/>
              <a:t>Возвратная и Опорная Зоны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855365"/>
            <a:ext cx="4316288" cy="4525963"/>
          </a:xfrm>
        </p:spPr>
        <p:txBody>
          <a:bodyPr/>
          <a:lstStyle/>
          <a:p>
            <a:r>
              <a:rPr lang="ru-RU" dirty="0"/>
              <a:t>Плоский Меридиан (К1)</a:t>
            </a:r>
          </a:p>
          <a:p>
            <a:r>
              <a:rPr lang="ru-RU" dirty="0" smtClean="0"/>
              <a:t>Желаемая Коррекция (игнорируем знак (-))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65760" y="1783040"/>
            <a:ext cx="4041648" cy="4526280"/>
          </a:xfrm>
        </p:spPr>
        <p:txBody>
          <a:bodyPr/>
          <a:lstStyle/>
          <a:p>
            <a:r>
              <a:rPr lang="ru-RU" dirty="0" smtClean="0"/>
              <a:t>Используем «Стандартную» линейку для </a:t>
            </a:r>
            <a:r>
              <a:rPr lang="en-US" dirty="0" smtClean="0"/>
              <a:t>CRT-M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45024"/>
            <a:ext cx="7087084" cy="2630694"/>
          </a:xfrm>
          <a:prstGeom prst="rect">
            <a:avLst/>
          </a:prstGeom>
          <a:noFill/>
          <a:ln>
            <a:noFill/>
          </a:ln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29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III </a:t>
            </a:r>
            <a:r>
              <a:rPr lang="ru-RU" dirty="0" smtClean="0"/>
              <a:t>этап: </a:t>
            </a:r>
            <a:br>
              <a:rPr lang="ru-RU" dirty="0" smtClean="0"/>
            </a:br>
            <a:r>
              <a:rPr lang="ru-RU" sz="4400" dirty="0" smtClean="0"/>
              <a:t>Возвратная и Опорная Зоны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23528" y="2996952"/>
            <a:ext cx="4316288" cy="1440160"/>
          </a:xfrm>
        </p:spPr>
        <p:txBody>
          <a:bodyPr/>
          <a:lstStyle/>
          <a:p>
            <a:r>
              <a:rPr lang="ru-RU" dirty="0" smtClean="0"/>
              <a:t>От </a:t>
            </a:r>
            <a:r>
              <a:rPr lang="en-US" dirty="0" smtClean="0"/>
              <a:t>RZD </a:t>
            </a:r>
            <a:r>
              <a:rPr lang="ru-RU" dirty="0" smtClean="0"/>
              <a:t>отнимаем 50 микрон</a:t>
            </a:r>
          </a:p>
          <a:p>
            <a:r>
              <a:rPr lang="en-US" dirty="0" smtClean="0"/>
              <a:t>LZA – </a:t>
            </a:r>
            <a:r>
              <a:rPr lang="ru-RU" dirty="0" smtClean="0"/>
              <a:t>НЕ Меняем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65760" y="1927055"/>
            <a:ext cx="4278248" cy="925881"/>
          </a:xfrm>
        </p:spPr>
        <p:txBody>
          <a:bodyPr/>
          <a:lstStyle/>
          <a:p>
            <a:r>
              <a:rPr lang="ru-RU" dirty="0" smtClean="0"/>
              <a:t>«Забываем» Базовую Кривизну и Рефракцию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2" r="35479"/>
          <a:stretch/>
        </p:blipFill>
        <p:spPr bwMode="auto">
          <a:xfrm>
            <a:off x="5914416" y="2924944"/>
            <a:ext cx="1585609" cy="720081"/>
          </a:xfrm>
          <a:prstGeom prst="rect">
            <a:avLst/>
          </a:prstGeom>
          <a:noFill/>
          <a:ln w="15875">
            <a:solidFill>
              <a:srgbClr val="7030A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12408" y="2924944"/>
            <a:ext cx="3980072" cy="720081"/>
          </a:xfrm>
          <a:prstGeom prst="rect">
            <a:avLst/>
          </a:prstGeom>
          <a:noFill/>
          <a:ln w="15875">
            <a:solidFill>
              <a:srgbClr val="7030A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416" y="3854518"/>
            <a:ext cx="1563995" cy="720080"/>
          </a:xfrm>
          <a:prstGeom prst="rect">
            <a:avLst/>
          </a:prstGeom>
          <a:noFill/>
          <a:ln w="15875">
            <a:solidFill>
              <a:srgbClr val="7030A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475928" y="4725145"/>
            <a:ext cx="4316288" cy="1440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ru-RU" dirty="0" smtClean="0"/>
              <a:t>ПОЛУЧАЕМ искомые параметры линзы</a:t>
            </a:r>
          </a:p>
          <a:p>
            <a:endParaRPr lang="ru-RU" dirty="0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355" y="4911676"/>
            <a:ext cx="1937729" cy="76543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89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p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Подбор Линз </a:t>
            </a:r>
            <a:r>
              <a:rPr lang="en-US" dirty="0" smtClean="0"/>
              <a:t>CRT-H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5004048" y="1600200"/>
            <a:ext cx="3682752" cy="4525963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Рефракция ЧЕРЕЗ Линзу</a:t>
            </a:r>
          </a:p>
          <a:p>
            <a:endParaRPr lang="ru-RU" dirty="0"/>
          </a:p>
          <a:p>
            <a:r>
              <a:rPr lang="ru-RU" dirty="0" err="1" smtClean="0"/>
              <a:t>Флуоресцеиновая</a:t>
            </a:r>
            <a:r>
              <a:rPr lang="ru-RU" dirty="0" smtClean="0"/>
              <a:t> Проба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494272" cy="452628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ru-RU" dirty="0" smtClean="0"/>
              <a:t>Из «Пробного» Набора выбираем линзу, ближайшую к расчетной</a:t>
            </a:r>
            <a:r>
              <a:rPr lang="en-US" dirty="0" smtClean="0"/>
              <a:t> </a:t>
            </a:r>
            <a:r>
              <a:rPr lang="ru-RU" dirty="0" smtClean="0"/>
              <a:t>Базовой Кривизной и Требуемой комбинацией </a:t>
            </a:r>
            <a:r>
              <a:rPr lang="en-US" dirty="0" smtClean="0"/>
              <a:t>RZD </a:t>
            </a:r>
            <a:r>
              <a:rPr lang="ru-RU" dirty="0" smtClean="0"/>
              <a:t>и </a:t>
            </a:r>
            <a:r>
              <a:rPr lang="en-US" dirty="0" smtClean="0"/>
              <a:t>LZA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Надеваем Линзу</a:t>
            </a:r>
          </a:p>
          <a:p>
            <a:endParaRPr lang="ru-RU" dirty="0" smtClean="0"/>
          </a:p>
          <a:p>
            <a:r>
              <a:rPr lang="ru-RU" dirty="0" smtClean="0"/>
              <a:t>5 – 7 минут для адаптации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94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9248"/>
            <a:ext cx="8229600" cy="763488"/>
          </a:xfrm>
        </p:spPr>
        <p:txBody>
          <a:bodyPr/>
          <a:lstStyle/>
          <a:p>
            <a:r>
              <a:rPr lang="ru-RU" sz="4000" dirty="0"/>
              <a:t>«Рефракция через Линзу»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95536" y="1600201"/>
            <a:ext cx="8291264" cy="2836912"/>
          </a:xfrm>
        </p:spPr>
        <p:txBody>
          <a:bodyPr/>
          <a:lstStyle/>
          <a:p>
            <a:r>
              <a:rPr lang="ru-RU" dirty="0"/>
              <a:t>Д</a:t>
            </a:r>
            <a:r>
              <a:rPr lang="ru-RU" dirty="0" smtClean="0"/>
              <a:t>ает </a:t>
            </a:r>
            <a:r>
              <a:rPr lang="ru-RU" dirty="0"/>
              <a:t>возможность «подтвердить» правильность </a:t>
            </a:r>
            <a:r>
              <a:rPr lang="ru-RU" dirty="0" smtClean="0"/>
              <a:t>расчетов </a:t>
            </a:r>
            <a:r>
              <a:rPr lang="ru-RU" dirty="0"/>
              <a:t>Базовой Кривизны.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При </a:t>
            </a:r>
            <a:r>
              <a:rPr lang="ru-RU" dirty="0"/>
              <a:t>необходимости, </a:t>
            </a:r>
            <a:r>
              <a:rPr lang="ru-RU" dirty="0" smtClean="0"/>
              <a:t>вносим </a:t>
            </a:r>
            <a:r>
              <a:rPr lang="ru-RU" dirty="0"/>
              <a:t>поправки в Ваши расчеты.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65760" y="4653136"/>
            <a:ext cx="8166680" cy="108012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НИКОГДА НЕ </a:t>
            </a:r>
            <a:r>
              <a:rPr lang="ru-RU" b="1" dirty="0" smtClean="0">
                <a:solidFill>
                  <a:srgbClr val="FF0000"/>
                </a:solidFill>
              </a:rPr>
              <a:t>МЕНЯЕМ </a:t>
            </a:r>
            <a:r>
              <a:rPr lang="ru-RU" b="1" dirty="0">
                <a:solidFill>
                  <a:srgbClr val="FF0000"/>
                </a:solidFill>
              </a:rPr>
              <a:t>БАЗОВУЮ КРИВИЗНУ ДЛЯ </a:t>
            </a:r>
            <a:r>
              <a:rPr lang="ru-RU" b="1" dirty="0" smtClean="0">
                <a:solidFill>
                  <a:srgbClr val="FF0000"/>
                </a:solidFill>
              </a:rPr>
              <a:t>ЦЕНТРАЦИИ ЛИНЗЫ 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01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 smtClean="0"/>
              <a:t>Флуоресцеиновая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 </a:t>
            </a:r>
            <a:r>
              <a:rPr lang="ru-RU" sz="4000" dirty="0"/>
              <a:t>Проба: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8600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а) Центрация Линзы по зрачку </a:t>
            </a:r>
            <a:r>
              <a:rPr lang="ru-RU" dirty="0" smtClean="0"/>
              <a:t>+/-0.5мм</a:t>
            </a:r>
          </a:p>
          <a:p>
            <a:endParaRPr lang="ru-RU" dirty="0"/>
          </a:p>
          <a:p>
            <a:r>
              <a:rPr lang="ru-RU" dirty="0"/>
              <a:t>б) Центральное Озеро (≈4.0мм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r>
              <a:rPr lang="ru-RU" dirty="0"/>
              <a:t>в) </a:t>
            </a:r>
            <a:r>
              <a:rPr lang="ru-RU" dirty="0" err="1"/>
              <a:t>Парацентральная</a:t>
            </a:r>
            <a:r>
              <a:rPr lang="ru-RU" dirty="0"/>
              <a:t> «Компрессия» Коленом (внутреннее «темное» кольцо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r>
              <a:rPr lang="ru-RU" dirty="0"/>
              <a:t>г) Возвратная </a:t>
            </a:r>
            <a:r>
              <a:rPr lang="ru-RU" dirty="0" smtClean="0"/>
              <a:t>Зона –  </a:t>
            </a:r>
            <a:r>
              <a:rPr lang="ru-RU" dirty="0" err="1" smtClean="0"/>
              <a:t>Флуоресцеиновое</a:t>
            </a:r>
            <a:r>
              <a:rPr lang="ru-RU" dirty="0" smtClean="0"/>
              <a:t> кольцо</a:t>
            </a:r>
          </a:p>
          <a:p>
            <a:endParaRPr lang="ru-RU" dirty="0"/>
          </a:p>
          <a:p>
            <a:r>
              <a:rPr lang="ru-RU" dirty="0"/>
              <a:t>д) Опорная Зона </a:t>
            </a:r>
            <a:r>
              <a:rPr lang="ru-RU" dirty="0" smtClean="0"/>
              <a:t>– наружное </a:t>
            </a:r>
            <a:r>
              <a:rPr lang="ru-RU" dirty="0"/>
              <a:t>«темное» </a:t>
            </a:r>
            <a:r>
              <a:rPr lang="ru-RU" dirty="0" smtClean="0"/>
              <a:t>кольцо</a:t>
            </a:r>
          </a:p>
          <a:p>
            <a:endParaRPr lang="ru-RU" dirty="0"/>
          </a:p>
          <a:p>
            <a:r>
              <a:rPr lang="ru-RU" dirty="0"/>
              <a:t>е) Приподнятость края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(</a:t>
            </a:r>
            <a:r>
              <a:rPr lang="ru-RU" dirty="0"/>
              <a:t>наружное </a:t>
            </a:r>
            <a:r>
              <a:rPr lang="ru-RU" dirty="0" err="1"/>
              <a:t>Флуоресцеиновое</a:t>
            </a:r>
            <a:r>
              <a:rPr lang="ru-RU" dirty="0"/>
              <a:t> кольцо 0.2 – 0.5мм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338" y="980728"/>
            <a:ext cx="2388158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87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" y="576064"/>
            <a:ext cx="5266928" cy="1412776"/>
          </a:xfrm>
        </p:spPr>
        <p:txBody>
          <a:bodyPr/>
          <a:lstStyle/>
          <a:p>
            <a:r>
              <a:rPr lang="ru-RU" sz="3600" dirty="0" smtClean="0"/>
              <a:t>«Центрация» Линзы: </a:t>
            </a:r>
            <a:r>
              <a:rPr lang="en-US" sz="3600" dirty="0" smtClean="0"/>
              <a:t>RZD </a:t>
            </a:r>
            <a:endParaRPr lang="ru-RU" sz="36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414515" y="2420888"/>
            <a:ext cx="8424936" cy="1656184"/>
          </a:xfrm>
        </p:spPr>
        <p:txBody>
          <a:bodyPr>
            <a:normAutofit/>
          </a:bodyPr>
          <a:lstStyle/>
          <a:p>
            <a:r>
              <a:rPr lang="ru-RU" dirty="0"/>
              <a:t>Как и при </a:t>
            </a:r>
            <a:r>
              <a:rPr lang="ru-RU" dirty="0" smtClean="0"/>
              <a:t>подборе</a:t>
            </a:r>
            <a:r>
              <a:rPr lang="en-US" dirty="0" smtClean="0"/>
              <a:t> </a:t>
            </a:r>
            <a:r>
              <a:rPr lang="ru-RU" dirty="0" smtClean="0"/>
              <a:t>CRT</a:t>
            </a:r>
            <a:r>
              <a:rPr lang="en-US" dirty="0" smtClean="0"/>
              <a:t>-</a:t>
            </a:r>
            <a:r>
              <a:rPr lang="ru-RU" dirty="0"/>
              <a:t>М</a:t>
            </a:r>
            <a:r>
              <a:rPr lang="ru-RU" dirty="0" smtClean="0"/>
              <a:t> </a:t>
            </a:r>
            <a:r>
              <a:rPr lang="ru-RU" dirty="0"/>
              <a:t>линз, необходимо найти линзу </a:t>
            </a:r>
            <a:r>
              <a:rPr lang="ru-RU" dirty="0" smtClean="0"/>
              <a:t> </a:t>
            </a:r>
            <a:r>
              <a:rPr lang="ru-RU" u="sng" dirty="0" smtClean="0">
                <a:solidFill>
                  <a:srgbClr val="FF0000"/>
                </a:solidFill>
              </a:rPr>
              <a:t>МИНИМАЛЬНОЙ</a:t>
            </a:r>
            <a:r>
              <a:rPr lang="ru-RU" dirty="0" smtClean="0"/>
              <a:t>, Сагиттальной Глубины,</a:t>
            </a:r>
            <a:endParaRPr lang="en-US" dirty="0" smtClean="0"/>
          </a:p>
          <a:p>
            <a:r>
              <a:rPr lang="ru-RU" dirty="0" smtClean="0"/>
              <a:t>Которая еще сохраняет </a:t>
            </a:r>
            <a:r>
              <a:rPr lang="ru-RU" u="sng" dirty="0" err="1"/>
              <a:t>центрацию</a:t>
            </a:r>
            <a:r>
              <a:rPr lang="ru-RU" dirty="0"/>
              <a:t>. 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quarter" idx="14"/>
          </p:nvPr>
        </p:nvSpPr>
        <p:spPr>
          <a:xfrm>
            <a:off x="452656" y="4365104"/>
            <a:ext cx="8136904" cy="112474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Уменьшаем </a:t>
            </a:r>
            <a:r>
              <a:rPr lang="en-US" dirty="0" smtClean="0"/>
              <a:t>RZD </a:t>
            </a:r>
            <a:r>
              <a:rPr lang="ru-RU" dirty="0" smtClean="0"/>
              <a:t>для увеличения «компрессии коленом» до тех пор, пока линза еще Центрирована</a:t>
            </a:r>
            <a:endParaRPr lang="ru-RU" dirty="0"/>
          </a:p>
        </p:txBody>
      </p:sp>
      <p:sp>
        <p:nvSpPr>
          <p:cNvPr id="8" name="Объект 3"/>
          <p:cNvSpPr txBox="1">
            <a:spLocks/>
          </p:cNvSpPr>
          <p:nvPr/>
        </p:nvSpPr>
        <p:spPr>
          <a:xfrm>
            <a:off x="437768" y="5877272"/>
            <a:ext cx="816668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НИКОГДА НЕ МЕНЯЕМ БАЗОВУЮ КРИВИЗНУ ДЛЯ ЦЕНТРАЦИИ ЛИНЗЫ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15000"/>
            <a:ext cx="2573337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451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5050904" cy="1296144"/>
          </a:xfrm>
        </p:spPr>
        <p:txBody>
          <a:bodyPr/>
          <a:lstStyle/>
          <a:p>
            <a:r>
              <a:rPr lang="ru-RU" sz="3600" dirty="0" smtClean="0"/>
              <a:t>«Центрация» Линзы</a:t>
            </a:r>
            <a:r>
              <a:rPr lang="en-US" sz="3600" dirty="0" smtClean="0"/>
              <a:t>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en-US" sz="3600" dirty="0" smtClean="0"/>
              <a:t> LZA</a:t>
            </a:r>
            <a:endParaRPr lang="ru-RU" sz="36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193184" y="2636912"/>
            <a:ext cx="8655848" cy="1656184"/>
          </a:xfrm>
        </p:spPr>
        <p:txBody>
          <a:bodyPr>
            <a:normAutofit/>
          </a:bodyPr>
          <a:lstStyle/>
          <a:p>
            <a:r>
              <a:rPr lang="ru-RU" dirty="0"/>
              <a:t>Уменьшение Угла Наклона Опорной Зоны на 1° </a:t>
            </a:r>
            <a:r>
              <a:rPr lang="ru-RU" dirty="0" smtClean="0"/>
              <a:t>уменьшает </a:t>
            </a:r>
            <a:r>
              <a:rPr lang="ru-RU" dirty="0"/>
              <a:t>сагиттальную глубину линзы на </a:t>
            </a:r>
            <a:r>
              <a:rPr lang="ru-RU" dirty="0" smtClean="0"/>
              <a:t>15</a:t>
            </a:r>
            <a:r>
              <a:rPr lang="en-US" dirty="0" smtClean="0"/>
              <a:t> </a:t>
            </a:r>
            <a:r>
              <a:rPr lang="ru-RU" dirty="0" smtClean="0"/>
              <a:t>µµ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14"/>
          </p:nvPr>
        </p:nvSpPr>
        <p:spPr>
          <a:xfrm>
            <a:off x="437768" y="4005064"/>
            <a:ext cx="8136904" cy="1124744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М</a:t>
            </a:r>
            <a:r>
              <a:rPr lang="ru-RU" dirty="0" smtClean="0"/>
              <a:t>ожет </a:t>
            </a:r>
            <a:r>
              <a:rPr lang="ru-RU" dirty="0"/>
              <a:t>увеличить рефракционный эффект линзы почти на 1.0D, без изменения Радиуса Базовой Кривизны.</a:t>
            </a:r>
          </a:p>
        </p:txBody>
      </p:sp>
      <p:sp>
        <p:nvSpPr>
          <p:cNvPr id="8" name="Объект 3"/>
          <p:cNvSpPr txBox="1">
            <a:spLocks/>
          </p:cNvSpPr>
          <p:nvPr/>
        </p:nvSpPr>
        <p:spPr>
          <a:xfrm>
            <a:off x="437768" y="5877272"/>
            <a:ext cx="816668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НИКОГДА НЕ МЕНЯЕМ БАЗОВУЮ КРИВИЗНУ ДЛЯ ЦЕНТРАЦИИ ЛИНЗЫ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15000"/>
            <a:ext cx="2573337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049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Рефракция Через Линзу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467544" y="1988840"/>
            <a:ext cx="8238688" cy="3701008"/>
          </a:xfrm>
        </p:spPr>
        <p:txBody>
          <a:bodyPr>
            <a:normAutofit/>
          </a:bodyPr>
          <a:lstStyle/>
          <a:p>
            <a:r>
              <a:rPr lang="ru-RU" dirty="0"/>
              <a:t>Оптическая сила CRT-H в диагностическом наборе составляет (+)0.5D. </a:t>
            </a:r>
            <a:r>
              <a:rPr lang="ru-RU" dirty="0" smtClean="0"/>
              <a:t>(связано с </a:t>
            </a:r>
            <a:r>
              <a:rPr lang="en-US" dirty="0" smtClean="0"/>
              <a:t>FDA)</a:t>
            </a:r>
          </a:p>
          <a:p>
            <a:endParaRPr lang="ru-RU" dirty="0"/>
          </a:p>
          <a:p>
            <a:r>
              <a:rPr lang="ru-RU" dirty="0"/>
              <a:t>Нужная нам (искомая, правильная) рефракция через линзу должна быть (-)0.5D. </a:t>
            </a:r>
            <a:endParaRPr lang="en-US" dirty="0" smtClean="0"/>
          </a:p>
          <a:p>
            <a:endParaRPr lang="en-US" dirty="0"/>
          </a:p>
          <a:p>
            <a:r>
              <a:rPr lang="ru-RU" dirty="0" smtClean="0"/>
              <a:t>Т.е</a:t>
            </a:r>
            <a:r>
              <a:rPr lang="ru-RU" dirty="0"/>
              <a:t>. отличаться от рефракции через Пробную линзу на 1.0D.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207596"/>
            <a:ext cx="178751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82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/>
              <a:t>CRT-H:</a:t>
            </a:r>
            <a:br>
              <a:rPr lang="en-US" sz="4800" dirty="0" smtClean="0"/>
            </a:br>
            <a:r>
              <a:rPr lang="ru-RU" sz="4800" dirty="0" smtClean="0"/>
              <a:t>возможности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«Уверенная» коррекция до (+</a:t>
            </a:r>
            <a:r>
              <a:rPr lang="en-US" dirty="0" smtClean="0"/>
              <a:t>)3.0D – (+)3.5D</a:t>
            </a:r>
          </a:p>
          <a:p>
            <a:endParaRPr lang="en-US" dirty="0"/>
          </a:p>
          <a:p>
            <a:r>
              <a:rPr lang="ru-RU" dirty="0" smtClean="0"/>
              <a:t>Коррекция Гиперметропии МЕДЛЕННЕЕ, чем коррекция Миопии</a:t>
            </a:r>
          </a:p>
          <a:p>
            <a:endParaRPr lang="ru-RU" dirty="0"/>
          </a:p>
          <a:p>
            <a:r>
              <a:rPr lang="ru-RU" dirty="0" smtClean="0"/>
              <a:t>14 дней – реальные сроки.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612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«Хорошие» </a:t>
            </a:r>
            <a:br>
              <a:rPr lang="ru-RU" sz="4000" dirty="0" smtClean="0"/>
            </a:br>
            <a:r>
              <a:rPr lang="ru-RU" sz="4000" dirty="0" smtClean="0"/>
              <a:t>кандидаты для коррекции: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Гиперметропы</a:t>
            </a:r>
            <a:r>
              <a:rPr lang="ru-RU" dirty="0" smtClean="0"/>
              <a:t> раннего «</a:t>
            </a:r>
            <a:r>
              <a:rPr lang="ru-RU" dirty="0" err="1" smtClean="0"/>
              <a:t>пресбиопического</a:t>
            </a:r>
            <a:r>
              <a:rPr lang="ru-RU" dirty="0" smtClean="0"/>
              <a:t>» возраста.</a:t>
            </a:r>
          </a:p>
          <a:p>
            <a:endParaRPr lang="ru-RU" dirty="0"/>
          </a:p>
          <a:p>
            <a:r>
              <a:rPr lang="en-US" dirty="0" smtClean="0"/>
              <a:t>Micro Mono Vision – </a:t>
            </a:r>
            <a:r>
              <a:rPr lang="ru-RU" dirty="0" smtClean="0"/>
              <a:t>хорошая опция для этих пациентов.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816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323455"/>
          </a:xfrm>
        </p:spPr>
        <p:txBody>
          <a:bodyPr/>
          <a:lstStyle/>
          <a:p>
            <a:r>
              <a:rPr lang="ru-RU" dirty="0" smtClean="0"/>
              <a:t>Удачных Подборов!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94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443</TotalTime>
  <Words>525</Words>
  <Application>Microsoft Office PowerPoint</Application>
  <PresentationFormat>On-screen Show (4:3)</PresentationFormat>
  <Paragraphs>114</Paragraphs>
  <Slides>25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Исполнительная</vt:lpstr>
      <vt:lpstr>ОртоКератология  и  Гиперметропия</vt:lpstr>
      <vt:lpstr>«Классика Жанра»</vt:lpstr>
      <vt:lpstr>Миопия</vt:lpstr>
      <vt:lpstr>Миопия</vt:lpstr>
      <vt:lpstr>Где «Центральный Остров»?</vt:lpstr>
      <vt:lpstr>«Центральный Остров» = Увеличение Крутизны Роговицы</vt:lpstr>
      <vt:lpstr>Гиперметропия</vt:lpstr>
      <vt:lpstr>Paragon CRT-H with HDS® Technology</vt:lpstr>
      <vt:lpstr>«Дьявол в Деталях» в данном случае – форма Лечебной Зоны</vt:lpstr>
      <vt:lpstr>PowerPoint Presentation</vt:lpstr>
      <vt:lpstr>«Сложные Взаимоотношения»</vt:lpstr>
      <vt:lpstr>Как и в CRT-M, в линзе CRT-H опорная зона – Сегмент Конуса</vt:lpstr>
      <vt:lpstr>Расчет Линз CRT-H</vt:lpstr>
      <vt:lpstr>I этап:  Базовая Кривизна</vt:lpstr>
      <vt:lpstr>II этап:  Возвратная и Опорная Зоны</vt:lpstr>
      <vt:lpstr>III этап:  Возвратная и Опорная Зоны</vt:lpstr>
      <vt:lpstr>Подбор Линз CRT-H</vt:lpstr>
      <vt:lpstr>«Рефракция через Линзу» </vt:lpstr>
      <vt:lpstr>Флуоресцеиновая  Проба: </vt:lpstr>
      <vt:lpstr>«Центрация» Линзы: RZD </vt:lpstr>
      <vt:lpstr>«Центрация» Линзы:  LZA</vt:lpstr>
      <vt:lpstr>Рефракция Через Линзу</vt:lpstr>
      <vt:lpstr>CRT-H: возможности</vt:lpstr>
      <vt:lpstr>«Хорошие»  кандидаты для коррекции:</vt:lpstr>
      <vt:lpstr>Удачных Подборов!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Andriy Kovalov</dc:creator>
  <cp:lastModifiedBy>Maxim</cp:lastModifiedBy>
  <cp:revision>34</cp:revision>
  <dcterms:created xsi:type="dcterms:W3CDTF">2015-12-09T10:18:14Z</dcterms:created>
  <dcterms:modified xsi:type="dcterms:W3CDTF">2016-05-17T21:32:20Z</dcterms:modified>
</cp:coreProperties>
</file>